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64" autoAdjust="0"/>
    <p:restoredTop sz="94660"/>
  </p:normalViewPr>
  <p:slideViewPr>
    <p:cSldViewPr snapToGrid="0">
      <p:cViewPr varScale="1">
        <p:scale>
          <a:sx n="68" d="100"/>
          <a:sy n="68" d="100"/>
        </p:scale>
        <p:origin x="-78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E3B6B0-22EA-44AB-BA95-E159BFB8B4F9}" type="datetimeFigureOut">
              <a:rPr lang="en-US" smtClean="0"/>
              <a:pPr/>
              <a:t>7/10/2019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D9CD6-3694-4133-956C-E476C3E52F5E}" type="slidenum">
              <a:rPr lang="en-US" smtClean="0"/>
              <a:pPr/>
              <a:t>‹#›</a:t>
            </a:fld>
            <a:endParaRPr lang="en-US"/>
          </a:p>
        </p:txBody>
      </p:sp>
    </p:spTree>
    <p:extLst>
      <p:ext uri="{BB962C8B-B14F-4D97-AF65-F5344CB8AC3E}">
        <p14:creationId xmlns="" xmlns:p14="http://schemas.microsoft.com/office/powerpoint/2010/main" val="325558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Every person in the world wants to be treated with respect and dignity. Leaders in the businesses are supposed to treat their employees humanly hence promoting their self-esteem levels. (Vazquez, 2018). Workers in a given </a:t>
            </a:r>
            <a:r>
              <a:rPr lang="en-US" dirty="0" smtClean="0"/>
              <a:t>organization </a:t>
            </a:r>
            <a:r>
              <a:rPr lang="en-US" dirty="0" smtClean="0"/>
              <a:t>are expected to behave positively by adhering to all rules and ethics embraced in the </a:t>
            </a:r>
            <a:r>
              <a:rPr lang="en-US" dirty="0" smtClean="0"/>
              <a:t>organizations. </a:t>
            </a:r>
            <a:r>
              <a:rPr lang="en-US" dirty="0" smtClean="0"/>
              <a:t>Firms which value morality in their operation record higher performance than those which do not have ethics.</a:t>
            </a:r>
          </a:p>
          <a:p>
            <a:endParaRPr lang="en-US" dirty="0"/>
          </a:p>
        </p:txBody>
      </p:sp>
      <p:sp>
        <p:nvSpPr>
          <p:cNvPr id="4" name="Slide Number Placeholder 3"/>
          <p:cNvSpPr>
            <a:spLocks noGrp="1"/>
          </p:cNvSpPr>
          <p:nvPr>
            <p:ph type="sldNum" sz="quarter" idx="10"/>
          </p:nvPr>
        </p:nvSpPr>
        <p:spPr/>
        <p:txBody>
          <a:bodyPr/>
          <a:lstStyle/>
          <a:p>
            <a:fld id="{539D9CD6-3694-4133-956C-E476C3E52F5E}" type="slidenum">
              <a:rPr lang="en-US" smtClean="0"/>
              <a:pPr/>
              <a:t>2</a:t>
            </a:fld>
            <a:endParaRPr lang="en-US" dirty="0"/>
          </a:p>
        </p:txBody>
      </p:sp>
    </p:spTree>
    <p:extLst>
      <p:ext uri="{BB962C8B-B14F-4D97-AF65-F5344CB8AC3E}">
        <p14:creationId xmlns="" xmlns:p14="http://schemas.microsoft.com/office/powerpoint/2010/main" val="3524144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Trust means freedom given to employees in the business to do what they are interested in doing so long at it reflects the goals of the business. Employees who work in freedom produce better results than those who are always out looked. A positive company culture affords employees respect while expecting excellence in work every day (Chell, Spence, Perrini, &amp; Harris, 2016). With a positive </a:t>
            </a:r>
            <a:r>
              <a:rPr lang="en-US" dirty="0" err="1" smtClean="0"/>
              <a:t>organisational</a:t>
            </a:r>
            <a:r>
              <a:rPr lang="en-US" dirty="0" smtClean="0"/>
              <a:t> culture, the workers cooperate hence create a competitive environment. Following ethics makes an </a:t>
            </a:r>
            <a:r>
              <a:rPr lang="en-US" dirty="0" err="1" smtClean="0"/>
              <a:t>organisation</a:t>
            </a:r>
            <a:r>
              <a:rPr lang="en-US" dirty="0" smtClean="0"/>
              <a:t> to boost the status of the firm, therefore, perform better than due to competition among the workers.</a:t>
            </a:r>
          </a:p>
          <a:p>
            <a:endParaRPr lang="en-US" dirty="0"/>
          </a:p>
        </p:txBody>
      </p:sp>
      <p:sp>
        <p:nvSpPr>
          <p:cNvPr id="4" name="Slide Number Placeholder 3"/>
          <p:cNvSpPr>
            <a:spLocks noGrp="1"/>
          </p:cNvSpPr>
          <p:nvPr>
            <p:ph type="sldNum" sz="quarter" idx="10"/>
          </p:nvPr>
        </p:nvSpPr>
        <p:spPr/>
        <p:txBody>
          <a:bodyPr/>
          <a:lstStyle/>
          <a:p>
            <a:fld id="{539D9CD6-3694-4133-956C-E476C3E52F5E}" type="slidenum">
              <a:rPr lang="en-US" smtClean="0"/>
              <a:pPr/>
              <a:t>3</a:t>
            </a:fld>
            <a:endParaRPr lang="en-US"/>
          </a:p>
        </p:txBody>
      </p:sp>
    </p:spTree>
    <p:extLst>
      <p:ext uri="{BB962C8B-B14F-4D97-AF65-F5344CB8AC3E}">
        <p14:creationId xmlns="" xmlns:p14="http://schemas.microsoft.com/office/powerpoint/2010/main" val="2306477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company which is known for logically performing its operations gathers many supporters. Customers want to be respected handled with care. The customers also get to understand how the company operates by building partnerships with its customers (Chell, Spence, Perrini, &amp; Harris, 2016). Additionally, the business does not deviate from the norms of society; hence, their customers feel satisfied. Business ethics promote the quality of the services offered, thus boosting the performance of the business.</a:t>
            </a:r>
          </a:p>
          <a:p>
            <a:endParaRPr lang="en-US" dirty="0"/>
          </a:p>
        </p:txBody>
      </p:sp>
      <p:sp>
        <p:nvSpPr>
          <p:cNvPr id="4" name="Slide Number Placeholder 3"/>
          <p:cNvSpPr>
            <a:spLocks noGrp="1"/>
          </p:cNvSpPr>
          <p:nvPr>
            <p:ph type="sldNum" sz="quarter" idx="10"/>
          </p:nvPr>
        </p:nvSpPr>
        <p:spPr/>
        <p:txBody>
          <a:bodyPr/>
          <a:lstStyle/>
          <a:p>
            <a:fld id="{539D9CD6-3694-4133-956C-E476C3E52F5E}" type="slidenum">
              <a:rPr lang="en-US" smtClean="0"/>
              <a:pPr/>
              <a:t>4</a:t>
            </a:fld>
            <a:endParaRPr lang="en-US"/>
          </a:p>
        </p:txBody>
      </p:sp>
    </p:spTree>
    <p:extLst>
      <p:ext uri="{BB962C8B-B14F-4D97-AF65-F5344CB8AC3E}">
        <p14:creationId xmlns="" xmlns:p14="http://schemas.microsoft.com/office/powerpoint/2010/main" val="1298860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Transparency involves honesty and open communication due to the transparent someone should be willing to share information when it is uncomfortable. Transparency also opens the leaders’ eyes to uphold ethical standards (Vazquez, 2018). Every </a:t>
            </a:r>
            <a:r>
              <a:rPr lang="en-US" dirty="0" err="1" smtClean="0"/>
              <a:t>organisation</a:t>
            </a:r>
            <a:r>
              <a:rPr lang="en-US" dirty="0" smtClean="0"/>
              <a:t> is faced with challenges; problem-solving power is encouraged by the culture of the </a:t>
            </a:r>
            <a:r>
              <a:rPr lang="en-US" dirty="0" err="1" smtClean="0"/>
              <a:t>organisation</a:t>
            </a:r>
            <a:r>
              <a:rPr lang="en-US" dirty="0" smtClean="0"/>
              <a:t>. For example, if all workers within an </a:t>
            </a:r>
            <a:r>
              <a:rPr lang="en-US" dirty="0" err="1" smtClean="0"/>
              <a:t>organisation</a:t>
            </a:r>
            <a:r>
              <a:rPr lang="en-US" dirty="0" smtClean="0"/>
              <a:t> are involved in decision making, better solutions are achieved, thus improved performance.</a:t>
            </a:r>
          </a:p>
          <a:p>
            <a:endParaRPr lang="en-US" dirty="0"/>
          </a:p>
        </p:txBody>
      </p:sp>
      <p:sp>
        <p:nvSpPr>
          <p:cNvPr id="4" name="Slide Number Placeholder 3"/>
          <p:cNvSpPr>
            <a:spLocks noGrp="1"/>
          </p:cNvSpPr>
          <p:nvPr>
            <p:ph type="sldNum" sz="quarter" idx="10"/>
          </p:nvPr>
        </p:nvSpPr>
        <p:spPr/>
        <p:txBody>
          <a:bodyPr/>
          <a:lstStyle/>
          <a:p>
            <a:fld id="{539D9CD6-3694-4133-956C-E476C3E52F5E}" type="slidenum">
              <a:rPr lang="en-US" smtClean="0"/>
              <a:pPr/>
              <a:t>5</a:t>
            </a:fld>
            <a:endParaRPr lang="en-US"/>
          </a:p>
        </p:txBody>
      </p:sp>
    </p:spTree>
    <p:extLst>
      <p:ext uri="{BB962C8B-B14F-4D97-AF65-F5344CB8AC3E}">
        <p14:creationId xmlns="" xmlns:p14="http://schemas.microsoft.com/office/powerpoint/2010/main" val="839575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conclusion, the leaders in organizations should focus on improving the profits by maximizing their cooperation with employees as well as their customers. Moreover, workers who are allowed to take part in decision making perform better feel that they belong in the </a:t>
            </a:r>
            <a:r>
              <a:rPr lang="en-US" dirty="0" err="1" smtClean="0"/>
              <a:t>organisation</a:t>
            </a:r>
            <a:r>
              <a:rPr lang="en-US" dirty="0" smtClean="0"/>
              <a:t> hence make better results. It is essential for business persons to focus on following business ethics to boost the image of their firms, consequently realize better profits (Vazquez, 2018).</a:t>
            </a:r>
          </a:p>
          <a:p>
            <a:endParaRPr lang="en-US" dirty="0"/>
          </a:p>
        </p:txBody>
      </p:sp>
      <p:sp>
        <p:nvSpPr>
          <p:cNvPr id="4" name="Slide Number Placeholder 3"/>
          <p:cNvSpPr>
            <a:spLocks noGrp="1"/>
          </p:cNvSpPr>
          <p:nvPr>
            <p:ph type="sldNum" sz="quarter" idx="10"/>
          </p:nvPr>
        </p:nvSpPr>
        <p:spPr/>
        <p:txBody>
          <a:bodyPr/>
          <a:lstStyle/>
          <a:p>
            <a:fld id="{539D9CD6-3694-4133-956C-E476C3E52F5E}" type="slidenum">
              <a:rPr lang="en-US" smtClean="0"/>
              <a:pPr/>
              <a:t>6</a:t>
            </a:fld>
            <a:endParaRPr lang="en-US"/>
          </a:p>
        </p:txBody>
      </p:sp>
    </p:spTree>
    <p:extLst>
      <p:ext uri="{BB962C8B-B14F-4D97-AF65-F5344CB8AC3E}">
        <p14:creationId xmlns="" xmlns:p14="http://schemas.microsoft.com/office/powerpoint/2010/main" val="2369347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3336988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1137351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45384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51F9FF-B5BE-452A-8ACA-F953A6DD2D60}" type="datetimeFigureOut">
              <a:rPr lang="en-US" smtClean="0"/>
              <a:pPr/>
              <a:t>7/10/2019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948011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51F9FF-B5BE-452A-8ACA-F953A6DD2D60}" type="datetimeFigureOut">
              <a:rPr lang="en-US" smtClean="0"/>
              <a:pPr/>
              <a:t>7/10/2019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4035540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A51F9FF-B5BE-452A-8ACA-F953A6DD2D60}" type="datetimeFigureOut">
              <a:rPr lang="en-US" smtClean="0"/>
              <a:pPr/>
              <a:t>7/10/2019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1489134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51F9FF-B5BE-452A-8ACA-F953A6DD2D60}" type="datetimeFigureOut">
              <a:rPr lang="en-US" smtClean="0"/>
              <a:pPr/>
              <a:t>7/10/2019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2705608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51F9FF-B5BE-452A-8ACA-F953A6DD2D60}" type="datetimeFigureOut">
              <a:rPr lang="en-US" smtClean="0"/>
              <a:pPr/>
              <a:t>7/10/2019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97519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DDDC07-9207-4C68-AEC8-63700F75DD4D}" type="slidenum">
              <a:rPr lang="en-US" smtClean="0"/>
              <a:pPr/>
              <a:t>‹#›</a:t>
            </a:fld>
            <a:endParaRPr lang="en-US"/>
          </a:p>
        </p:txBody>
      </p:sp>
      <p:sp>
        <p:nvSpPr>
          <p:cNvPr id="5" name="Date Placeholder 4"/>
          <p:cNvSpPr>
            <a:spLocks noGrp="1"/>
          </p:cNvSpPr>
          <p:nvPr>
            <p:ph type="dt" sz="half" idx="10"/>
          </p:nvPr>
        </p:nvSpPr>
        <p:spPr/>
        <p:txBody>
          <a:bodyPr/>
          <a:lstStyle/>
          <a:p>
            <a:fld id="{FA51F9FF-B5BE-452A-8ACA-F953A6DD2D60}" type="datetimeFigureOut">
              <a:rPr lang="en-US" smtClean="0"/>
              <a:pPr/>
              <a:t>7/10/2019</a:t>
            </a:fld>
            <a:endParaRPr lang="en-US"/>
          </a:p>
        </p:txBody>
      </p:sp>
    </p:spTree>
    <p:extLst>
      <p:ext uri="{BB962C8B-B14F-4D97-AF65-F5344CB8AC3E}">
        <p14:creationId xmlns="" xmlns:p14="http://schemas.microsoft.com/office/powerpoint/2010/main" val="260386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280609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542385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15502146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58677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2608434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2444688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51F9FF-B5BE-452A-8ACA-F953A6DD2D60}" type="datetimeFigureOut">
              <a:rPr lang="en-US" smtClean="0"/>
              <a:pPr/>
              <a:t>7/10/2019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4204514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A51F9FF-B5BE-452A-8ACA-F953A6DD2D60}" type="datetimeFigureOut">
              <a:rPr lang="en-US" smtClean="0"/>
              <a:pPr/>
              <a:t>7/10/2019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5DDDC07-9207-4C68-AEC8-63700F75DD4D}" type="slidenum">
              <a:rPr lang="en-US" smtClean="0"/>
              <a:pPr/>
              <a:t>‹#›</a:t>
            </a:fld>
            <a:endParaRPr lang="en-US"/>
          </a:p>
        </p:txBody>
      </p:sp>
    </p:spTree>
    <p:extLst>
      <p:ext uri="{BB962C8B-B14F-4D97-AF65-F5344CB8AC3E}">
        <p14:creationId xmlns="" xmlns:p14="http://schemas.microsoft.com/office/powerpoint/2010/main" val="377655357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03428" y="2489829"/>
            <a:ext cx="8596668" cy="1320800"/>
          </a:xfrm>
        </p:spPr>
        <p:txBody>
          <a:bodyPr>
            <a:normAutofit/>
          </a:bodyPr>
          <a:lstStyle/>
          <a:p>
            <a:pPr algn="ctr"/>
            <a:r>
              <a:rPr lang="en-US" sz="2800" dirty="0">
                <a:latin typeface="Times New Roman" panose="02020603050405020304" pitchFamily="18" charset="0"/>
                <a:cs typeface="Times New Roman" panose="02020603050405020304" pitchFamily="18" charset="0"/>
              </a:rPr>
              <a:t>The Role of Ethics in Business</a:t>
            </a:r>
            <a:endParaRPr lang="en-US" sz="2800" dirty="0"/>
          </a:p>
        </p:txBody>
      </p:sp>
    </p:spTree>
    <p:extLst>
      <p:ext uri="{BB962C8B-B14F-4D97-AF65-F5344CB8AC3E}">
        <p14:creationId xmlns="" xmlns:p14="http://schemas.microsoft.com/office/powerpoint/2010/main" val="2627020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673" y="215705"/>
            <a:ext cx="8596668" cy="726830"/>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Introduction</a:t>
            </a:r>
            <a:r>
              <a:rPr lang="en-US" dirty="0"/>
              <a:t/>
            </a:r>
            <a:br>
              <a:rPr lang="en-US" dirty="0"/>
            </a:br>
            <a:endParaRPr lang="en-US" dirty="0"/>
          </a:p>
        </p:txBody>
      </p:sp>
      <p:sp>
        <p:nvSpPr>
          <p:cNvPr id="3" name="Content Placeholder 2"/>
          <p:cNvSpPr>
            <a:spLocks noGrp="1"/>
          </p:cNvSpPr>
          <p:nvPr>
            <p:ph sz="half" idx="1"/>
          </p:nvPr>
        </p:nvSpPr>
        <p:spPr>
          <a:xfrm>
            <a:off x="860215" y="824158"/>
            <a:ext cx="4184035" cy="5759521"/>
          </a:xfrm>
        </p:spPr>
        <p:txBody>
          <a:bodyPr>
            <a:noAutofit/>
          </a:bodyPr>
          <a:lstStyle/>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Ethics refers to the code of conduct that guides an individual while dealing with others</a:t>
            </a:r>
            <a:r>
              <a:rPr lang="en-US" sz="2000" dirty="0" smtClean="0">
                <a:latin typeface="Times New Roman" panose="02020603050405020304" pitchFamily="18" charset="0"/>
                <a:cs typeface="Times New Roman" panose="02020603050405020304" pitchFamily="18" charset="0"/>
              </a:rPr>
              <a:t>. It deals with what is morally right or wrong</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Ethics is related to all disciplines of management within a business such as human resource management and production.</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Business ethics involve the </a:t>
            </a:r>
            <a:r>
              <a:rPr lang="en-US" sz="2000" dirty="0" smtClean="0">
                <a:latin typeface="Times New Roman" panose="02020603050405020304" pitchFamily="18" charset="0"/>
                <a:cs typeface="Times New Roman" panose="02020603050405020304" pitchFamily="18" charset="0"/>
              </a:rPr>
              <a:t>behavior, </a:t>
            </a:r>
            <a:r>
              <a:rPr lang="en-US" sz="2000" dirty="0">
                <a:latin typeface="Times New Roman" panose="02020603050405020304" pitchFamily="18" charset="0"/>
                <a:cs typeface="Times New Roman" panose="02020603050405020304" pitchFamily="18" charset="0"/>
              </a:rPr>
              <a:t>morality, reliability and trust building in the official activities of the business.</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Organizations </a:t>
            </a:r>
            <a:r>
              <a:rPr lang="en-US" sz="2000" dirty="0">
                <a:latin typeface="Times New Roman" panose="02020603050405020304" pitchFamily="18" charset="0"/>
                <a:cs typeface="Times New Roman" panose="02020603050405020304" pitchFamily="18" charset="0"/>
              </a:rPr>
              <a:t>which uphold ethics tend to be the most successful than those which do not follow business ethics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1026" name="Picture 2" descr="Image result for Business ethics"/>
          <p:cNvPicPr>
            <a:picLocks noGrp="1" noChangeAspect="1" noChangeArrowheads="1"/>
          </p:cNvPicPr>
          <p:nvPr>
            <p:ph sz="half" idx="2"/>
          </p:nvPr>
        </p:nvPicPr>
        <p:blipFill>
          <a:blip r:embed="rId3">
            <a:extLst>
              <a:ext uri="{28A0092B-C50C-407E-A947-70E740481C1C}">
                <a14:useLocalDpi xmlns="" xmlns:a14="http://schemas.microsoft.com/office/drawing/2010/main" val="0"/>
              </a:ext>
            </a:extLst>
          </a:blip>
          <a:srcRect/>
          <a:stretch>
            <a:fillRect/>
          </a:stretch>
        </p:blipFill>
        <p:spPr bwMode="auto">
          <a:xfrm>
            <a:off x="5516380" y="2638269"/>
            <a:ext cx="3757621" cy="29530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17522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470" y="497058"/>
            <a:ext cx="8596668" cy="684628"/>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The Role of Ethics in Business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789876" y="1429068"/>
            <a:ext cx="4184035" cy="4493429"/>
          </a:xfrm>
        </p:spPr>
        <p:txBody>
          <a:bodyPr>
            <a:no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Business </a:t>
            </a:r>
            <a:r>
              <a:rPr lang="en-US" sz="2000" dirty="0">
                <a:latin typeface="Times New Roman" panose="02020603050405020304" pitchFamily="18" charset="0"/>
                <a:cs typeface="Times New Roman" panose="02020603050405020304" pitchFamily="18" charset="0"/>
              </a:rPr>
              <a:t>ethics encourage trust-building within an </a:t>
            </a:r>
            <a:r>
              <a:rPr lang="en-US" sz="2000" dirty="0" smtClean="0">
                <a:latin typeface="Times New Roman" panose="02020603050405020304" pitchFamily="18" charset="0"/>
                <a:cs typeface="Times New Roman" panose="02020603050405020304" pitchFamily="18" charset="0"/>
              </a:rPr>
              <a:t>organization.</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Business ethics helps in formulating a positive </a:t>
            </a:r>
            <a:r>
              <a:rPr lang="en-US" sz="2000" dirty="0" smtClean="0">
                <a:latin typeface="Times New Roman" panose="02020603050405020304" pitchFamily="18" charset="0"/>
                <a:cs typeface="Times New Roman" panose="02020603050405020304" pitchFamily="18" charset="0"/>
              </a:rPr>
              <a:t>organizational </a:t>
            </a:r>
            <a:r>
              <a:rPr lang="en-US" sz="2000" dirty="0">
                <a:latin typeface="Times New Roman" panose="02020603050405020304" pitchFamily="18" charset="0"/>
                <a:cs typeface="Times New Roman" panose="02020603050405020304" pitchFamily="18" charset="0"/>
              </a:rPr>
              <a:t>culture that leads to peaceful co-existence among the workers.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Adherence to ethics makes an </a:t>
            </a:r>
            <a:r>
              <a:rPr lang="en-US" sz="2000" dirty="0" smtClean="0">
                <a:latin typeface="Times New Roman" panose="02020603050405020304" pitchFamily="18" charset="0"/>
                <a:cs typeface="Times New Roman" panose="02020603050405020304" pitchFamily="18" charset="0"/>
              </a:rPr>
              <a:t>organization </a:t>
            </a:r>
            <a:r>
              <a:rPr lang="en-US" sz="2000" dirty="0">
                <a:latin typeface="Times New Roman" panose="02020603050405020304" pitchFamily="18" charset="0"/>
                <a:cs typeface="Times New Roman" panose="02020603050405020304" pitchFamily="18" charset="0"/>
              </a:rPr>
              <a:t>to promote the reputation of the firm.</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Ethics helps in decision making, where employees must think the right course of action.</a:t>
            </a:r>
          </a:p>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pic>
        <p:nvPicPr>
          <p:cNvPr id="2052" name="Picture 4" descr="Image result for the role of ethics in business image"/>
          <p:cNvPicPr>
            <a:picLocks noGrp="1" noChangeAspect="1" noChangeArrowheads="1"/>
          </p:cNvPicPr>
          <p:nvPr>
            <p:ph sz="half" idx="2"/>
          </p:nvPr>
        </p:nvPicPr>
        <p:blipFill>
          <a:blip r:embed="rId3">
            <a:extLst>
              <a:ext uri="{28A0092B-C50C-407E-A947-70E740481C1C}">
                <a14:useLocalDpi xmlns="" xmlns:a14="http://schemas.microsoft.com/office/drawing/2010/main" val="0"/>
              </a:ext>
            </a:extLst>
          </a:blip>
          <a:srcRect/>
          <a:stretch>
            <a:fillRect/>
          </a:stretch>
        </p:blipFill>
        <p:spPr bwMode="auto">
          <a:xfrm>
            <a:off x="5089525" y="2160589"/>
            <a:ext cx="4184650" cy="388077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98070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Continuation of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Roles of Ethics in Business…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705469" y="1654152"/>
            <a:ext cx="4184035" cy="3880772"/>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Morals </a:t>
            </a:r>
            <a:r>
              <a:rPr lang="en-US" sz="2000" dirty="0">
                <a:latin typeface="Times New Roman" panose="02020603050405020304" pitchFamily="18" charset="0"/>
                <a:cs typeface="Times New Roman" panose="02020603050405020304" pitchFamily="18" charset="0"/>
              </a:rPr>
              <a:t>help attract customers to the firm’s products, thereby boosting sales and profits.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Ethics makes employees stay feel comfortable in the business; therefore, </a:t>
            </a:r>
            <a:r>
              <a:rPr lang="en-US" sz="2000" dirty="0" smtClean="0">
                <a:latin typeface="Times New Roman" panose="02020603050405020304" pitchFamily="18" charset="0"/>
                <a:cs typeface="Times New Roman" panose="02020603050405020304" pitchFamily="18" charset="0"/>
              </a:rPr>
              <a:t>promote confidence in workers.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Attract investors and keep the company’s share price high hence protecting the business profits.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Picture 2" descr="Image result for the role of ethics in business image"/>
          <p:cNvPicPr>
            <a:picLocks noGrp="1" noChangeAspect="1" noChangeArrowheads="1"/>
          </p:cNvPicPr>
          <p:nvPr>
            <p:ph sz="half" idx="2"/>
          </p:nvPr>
        </p:nvPicPr>
        <p:blipFill>
          <a:blip r:embed="rId3">
            <a:extLst>
              <a:ext uri="{28A0092B-C50C-407E-A947-70E740481C1C}">
                <a14:useLocalDpi xmlns="" xmlns:a14="http://schemas.microsoft.com/office/drawing/2010/main" val="0"/>
              </a:ext>
            </a:extLst>
          </a:blip>
          <a:srcRect/>
          <a:stretch>
            <a:fillRect/>
          </a:stretch>
        </p:blipFill>
        <p:spPr bwMode="auto">
          <a:xfrm>
            <a:off x="5089525" y="2532063"/>
            <a:ext cx="4184650" cy="31384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62490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40898"/>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Continuation of </a:t>
            </a:r>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he Roles of </a:t>
            </a:r>
            <a:r>
              <a:rPr lang="en-US" sz="2800" dirty="0">
                <a:latin typeface="Times New Roman" panose="02020603050405020304" pitchFamily="18" charset="0"/>
                <a:cs typeface="Times New Roman" panose="02020603050405020304" pitchFamily="18" charset="0"/>
              </a:rPr>
              <a:t>i</a:t>
            </a:r>
            <a:r>
              <a:rPr lang="en-US" sz="2800" dirty="0" smtClean="0">
                <a:latin typeface="Times New Roman" panose="02020603050405020304" pitchFamily="18" charset="0"/>
                <a:cs typeface="Times New Roman" panose="02020603050405020304" pitchFamily="18" charset="0"/>
              </a:rPr>
              <a:t>n Ethics Business…..</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589649"/>
            <a:ext cx="4184035" cy="4451712"/>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Business </a:t>
            </a:r>
            <a:r>
              <a:rPr lang="en-US" sz="2000" dirty="0">
                <a:latin typeface="Times New Roman" panose="02020603050405020304" pitchFamily="18" charset="0"/>
                <a:cs typeface="Times New Roman" panose="02020603050405020304" pitchFamily="18" charset="0"/>
              </a:rPr>
              <a:t>ethics promote transparency in the employment </a:t>
            </a:r>
            <a:r>
              <a:rPr lang="en-US" sz="2000" dirty="0" smtClean="0">
                <a:latin typeface="Times New Roman" panose="02020603050405020304" pitchFamily="18" charset="0"/>
                <a:cs typeface="Times New Roman" panose="02020603050405020304" pitchFamily="18" charset="0"/>
              </a:rPr>
              <a:t>process as well as in the business activities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manufacturing process needs principles that stimulate care in the workforce.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Adherence to business ethics motivates the workers to maintain positive relationships hence come up with better solutions to problems.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4098" name="Picture 2" descr="Image result for transparency in business ethics"/>
          <p:cNvPicPr>
            <a:picLocks noGrp="1" noChangeAspect="1" noChangeArrowheads="1"/>
          </p:cNvPicPr>
          <p:nvPr>
            <p:ph sz="half" idx="2"/>
          </p:nvPr>
        </p:nvPicPr>
        <p:blipFill>
          <a:blip r:embed="rId3">
            <a:extLst>
              <a:ext uri="{28A0092B-C50C-407E-A947-70E740481C1C}">
                <a14:useLocalDpi xmlns="" xmlns:a14="http://schemas.microsoft.com/office/drawing/2010/main" val="0"/>
              </a:ext>
            </a:extLst>
          </a:blip>
          <a:srcRect/>
          <a:stretch>
            <a:fillRect/>
          </a:stretch>
        </p:blipFill>
        <p:spPr bwMode="auto">
          <a:xfrm>
            <a:off x="5089525" y="2160589"/>
            <a:ext cx="4184650" cy="36855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31402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latin typeface="Times New Roman" panose="02020603050405020304" pitchFamily="18" charset="0"/>
                <a:cs typeface="Times New Roman" panose="02020603050405020304" pitchFamily="18" charset="0"/>
              </a:rPr>
              <a:t>Conclusion</a:t>
            </a:r>
            <a:r>
              <a:rPr lang="en-US" dirty="0"/>
              <a:t/>
            </a:r>
            <a:br>
              <a:rPr lang="en-US" dirty="0"/>
            </a:br>
            <a:endParaRPr lang="en-US" dirty="0"/>
          </a:p>
        </p:txBody>
      </p:sp>
      <p:sp>
        <p:nvSpPr>
          <p:cNvPr id="3" name="Content Placeholder 2"/>
          <p:cNvSpPr>
            <a:spLocks noGrp="1"/>
          </p:cNvSpPr>
          <p:nvPr>
            <p:ph idx="1"/>
          </p:nvPr>
        </p:nvSpPr>
        <p:spPr>
          <a:xfrm>
            <a:off x="778934" y="1478418"/>
            <a:ext cx="8596668" cy="2666244"/>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Ethics plays a very significant role </a:t>
            </a:r>
            <a:r>
              <a:rPr lang="en-US" sz="2000" dirty="0">
                <a:latin typeface="Times New Roman" panose="02020603050405020304" pitchFamily="18" charset="0"/>
                <a:cs typeface="Times New Roman" panose="02020603050405020304" pitchFamily="18" charset="0"/>
              </a:rPr>
              <a:t>in promoting success in business activities.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Positive environment </a:t>
            </a:r>
            <a:r>
              <a:rPr lang="en-US" sz="2000" dirty="0" smtClean="0">
                <a:latin typeface="Times New Roman" panose="02020603050405020304" pitchFamily="18" charset="0"/>
                <a:cs typeface="Times New Roman" panose="02020603050405020304" pitchFamily="18" charset="0"/>
              </a:rPr>
              <a:t>improves performance of the firm.</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Workers perform better when they are given the freedom to take part in decision making within the </a:t>
            </a:r>
            <a:r>
              <a:rPr lang="en-US" sz="2000" dirty="0" smtClean="0">
                <a:latin typeface="Times New Roman" panose="02020603050405020304" pitchFamily="18" charset="0"/>
                <a:cs typeface="Times New Roman" panose="02020603050405020304" pitchFamily="18" charset="0"/>
              </a:rPr>
              <a:t>organization</a:t>
            </a:r>
            <a:r>
              <a:rPr lang="en-US" sz="20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Adherence to ethics boosts the reputation of the firm. </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41934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46146" y="1611949"/>
            <a:ext cx="8596668" cy="3160919"/>
          </a:xfrm>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Chell, E., Spence, L. J., Perrini, F., &amp; Harris, J. D. (2016). Social entrepreneurship and business ethics: Does social equal ethical?. </a:t>
            </a:r>
            <a:r>
              <a:rPr lang="en-US" sz="2000" i="1" dirty="0">
                <a:latin typeface="Times New Roman" panose="02020603050405020304" pitchFamily="18" charset="0"/>
                <a:cs typeface="Times New Roman" panose="02020603050405020304" pitchFamily="18" charset="0"/>
              </a:rPr>
              <a:t>Journal of business ethics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133</a:t>
            </a:r>
            <a:r>
              <a:rPr lang="en-US" sz="2000" dirty="0">
                <a:latin typeface="Times New Roman" panose="02020603050405020304" pitchFamily="18" charset="0"/>
                <a:cs typeface="Times New Roman" panose="02020603050405020304" pitchFamily="18" charset="0"/>
              </a:rPr>
              <a:t>(4), 619-625.</a:t>
            </a:r>
          </a:p>
          <a:p>
            <a:pPr marL="0" indent="0">
              <a:buNone/>
            </a:pPr>
            <a:r>
              <a:rPr lang="en-US" sz="2000" dirty="0">
                <a:latin typeface="Times New Roman" panose="02020603050405020304" pitchFamily="18" charset="0"/>
                <a:cs typeface="Times New Roman" panose="02020603050405020304" pitchFamily="18" charset="0"/>
              </a:rPr>
              <a:t>Vazquez, P. (2018). Family business ethics: At the crossroads of business ethics and family business. </a:t>
            </a:r>
            <a:r>
              <a:rPr lang="en-US" sz="2000" i="1" dirty="0">
                <a:latin typeface="Times New Roman" panose="02020603050405020304" pitchFamily="18" charset="0"/>
                <a:cs typeface="Times New Roman" panose="02020603050405020304" pitchFamily="18" charset="0"/>
              </a:rPr>
              <a:t>Journal of Business Ethics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150</a:t>
            </a:r>
            <a:r>
              <a:rPr lang="en-US" sz="2000" dirty="0">
                <a:latin typeface="Times New Roman" panose="02020603050405020304" pitchFamily="18" charset="0"/>
                <a:cs typeface="Times New Roman" panose="02020603050405020304" pitchFamily="18" charset="0"/>
              </a:rPr>
              <a:t>(3), 691-709.      </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998615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160</TotalTime>
  <Words>792</Words>
  <Application>Microsoft Office PowerPoint</Application>
  <PresentationFormat>Custom</PresentationFormat>
  <Paragraphs>39</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The Role of Ethics in Business</vt:lpstr>
      <vt:lpstr>Introduction </vt:lpstr>
      <vt:lpstr>The Role of Ethics in Business </vt:lpstr>
      <vt:lpstr>Continuation of the Roles of Ethics in Business… </vt:lpstr>
      <vt:lpstr>Continuation of the Roles of in Ethics Business….. </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Ethics in Business</dc:title>
  <dc:creator>user</dc:creator>
  <cp:lastModifiedBy>ADM</cp:lastModifiedBy>
  <cp:revision>10</cp:revision>
  <dcterms:created xsi:type="dcterms:W3CDTF">2019-07-10T12:33:54Z</dcterms:created>
  <dcterms:modified xsi:type="dcterms:W3CDTF">2019-07-10T05:20:03Z</dcterms:modified>
</cp:coreProperties>
</file>